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74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  <p:embeddedFont>
      <p:font typeface="Segoe UI Black" panose="020B0A02040204020203" pitchFamily="34" charset="0"/>
      <p:bold r:id="rId12"/>
      <p:italic r:id="rId13"/>
      <p:boldItalic r:id="rId14"/>
    </p:embeddedFont>
    <p:embeddedFont>
      <p:font typeface="Segoe UI Light" panose="020B0502040204020203" pitchFamily="34" charset="0"/>
      <p:regular r:id="rId15"/>
      <p: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C12"/>
    <a:srgbClr val="DADAD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3" autoAdjust="0"/>
    <p:restoredTop sz="96115" autoAdjust="0"/>
  </p:normalViewPr>
  <p:slideViewPr>
    <p:cSldViewPr>
      <p:cViewPr varScale="1">
        <p:scale>
          <a:sx n="71" d="100"/>
          <a:sy n="71" d="100"/>
        </p:scale>
        <p:origin x="7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048BB-85F3-8CBD-5DBB-266DD67655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TW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F1365-CB7D-5832-932C-F2116A7A8C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EF4502-5103-4725-9247-F93EBAA07099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CC4E08-7432-5198-EABC-2DEA012E15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B53775-2732-ADC1-E666-32E0AAA48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F0AF5-794F-315D-64BB-3B6A8F22D7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TW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FF172-C6EE-F5DE-8578-106E967A8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4E46D4-CB77-4B2F-AA8B-C5A2C73F5608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</a:t>
            </a:r>
            <a:endParaRPr lang="en-US" dirty="0"/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manufacturer of pumps grappled with challenges stemming from the use of cut gaskets, which led to complications in supply chain logistics and inventory management. An imperative arose for a consistent, foolproof remedy that could enhance the sealing process, curbing leaks effectively while concurrently streamlining inventory management to mitigate excess stock levels.</a:t>
            </a:r>
            <a:endParaRPr lang="en-US" dirty="0"/>
          </a:p>
          <a:p>
            <a:endParaRPr lang="en-US" dirty="0"/>
          </a:p>
          <a:p>
            <a:r>
              <a:rPr lang="en-US"/>
              <a:t>Solution:</a:t>
            </a:r>
            <a:endParaRPr lang="en-US" dirty="0"/>
          </a:p>
          <a:p>
            <a:pPr algn="l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After careful consideration, Henkel's cutting-edge LOCTITE® 518 emerged as the optimal choice for addressing the gasketing challenges.</a:t>
            </a:r>
          </a:p>
          <a:p>
            <a:pPr algn="l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application of LOCTITE® 518 through a roller brush technique onto pump flanges marked a significant advancement. This approach not only contributed to the optimization of gasket inventory management but also established a steadfast foundation for dependable, consistent sealing across a spectrum of design variations.</a:t>
            </a:r>
          </a:p>
          <a:p>
            <a:endParaRPr lang="en-US" dirty="0"/>
          </a:p>
          <a:p>
            <a:r>
              <a:rPr lang="en-US"/>
              <a:t>Benefits:</a:t>
            </a:r>
            <a:endParaRPr lang="en-US" dirty="0"/>
          </a:p>
          <a:p>
            <a:r>
              <a:rPr lang="en-US" dirty="0"/>
              <a:t>Effortlessly applicable to an impressive array of 40 diverse sizes and designs, resulting in an astonishing 160 possible combinations.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Eliminates the requirement for manually crafting gaskets by hand, streamlining repair processes and saving valuable labor hours.</a:t>
            </a:r>
          </a:p>
          <a:p>
            <a:r>
              <a:rPr lang="en-US" b="0" i="0">
                <a:solidFill>
                  <a:srgbClr val="374151"/>
                </a:solidFill>
                <a:effectLst/>
                <a:latin typeface="Söhne"/>
              </a:rPr>
              <a:t>Guaranteed availability of the product on a global scale, maintaining unwavering quality standards consistently across all regions.</a:t>
            </a:r>
            <a:endParaRPr lang="en-US" dirty="0"/>
          </a:p>
          <a:p>
            <a:endParaRPr lang="en-US" dirty="0"/>
          </a:p>
          <a:p>
            <a:r>
              <a:rPr lang="en-US"/>
              <a:t>Top tips(Optional)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Confidential information only(Optional)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E46D4-CB77-4B2F-AA8B-C5A2C73F5608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461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72BC5-F489-DB07-3BAE-7573529B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9CDD1-F271-4F15-A4BC-63B52E5B0991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F6C53-B160-E4DD-B37E-ACA518DB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E57B4-63B9-B112-5075-C505F5EE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012C-2AD3-47CF-B2DA-707AD2D24ADF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9290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CDCD-7AF7-BC6D-01C4-51E4A70C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80C57-1406-469E-AEF8-D1018109FC5D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331D5-D460-222A-EADB-B7E51AD3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0A2F4-558A-1305-6BA8-B4D98094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F3C4-CD47-40BC-81CC-2A54A44C5FDE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25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914C-7FDA-CDA9-F057-7E6DB1AC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5553A-E706-4951-9E22-4112AE604E0D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654B4-CF2D-77D2-D4B4-310F4806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491EB-6271-1DE6-A774-AD664ADA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05DB9-A3F8-42F7-9C37-43265667F97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0116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1D090A-C6C3-4ED4-8278-18AD8943E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6149686"/>
              </p:ext>
            </p:extLst>
          </p:nvPr>
        </p:nvGraphicFramePr>
        <p:xfrm>
          <a:off x="2382" y="2382"/>
          <a:ext cx="2382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1D090A-C6C3-4ED4-8278-18AD8943E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504804" y="2434831"/>
            <a:ext cx="7280426" cy="657640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>
          <a:xfrm>
            <a:off x="9286877" y="2434831"/>
            <a:ext cx="7489140" cy="657640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938FD4-31D6-4E44-9700-A2B156E3A4DC}"/>
              </a:ext>
            </a:extLst>
          </p:cNvPr>
          <p:cNvGrpSpPr/>
          <p:nvPr userDrawn="1"/>
        </p:nvGrpSpPr>
        <p:grpSpPr>
          <a:xfrm>
            <a:off x="745448" y="547255"/>
            <a:ext cx="324294" cy="651821"/>
            <a:chOff x="-22274" y="1505745"/>
            <a:chExt cx="1925121" cy="3870636"/>
          </a:xfrm>
        </p:grpSpPr>
        <p:sp>
          <p:nvSpPr>
            <p:cNvPr id="9" name="Gleichschenkliges Dreieck 26">
              <a:extLst>
                <a:ext uri="{FF2B5EF4-FFF2-40B4-BE49-F238E27FC236}">
                  <a16:creationId xmlns:a16="http://schemas.microsoft.com/office/drawing/2014/main" id="{811B97A8-259C-5240-A4A0-0E17257264A2}"/>
                </a:ext>
              </a:extLst>
            </p:cNvPr>
            <p:cNvSpPr/>
            <p:nvPr/>
          </p:nvSpPr>
          <p:spPr>
            <a:xfrm rot="5400000">
              <a:off x="-995031" y="2478502"/>
              <a:ext cx="3870636" cy="1925121"/>
            </a:xfrm>
            <a:prstGeom prst="triangle">
              <a:avLst>
                <a:gd name="adj" fmla="val 50244"/>
              </a:avLst>
            </a:prstGeom>
            <a:solidFill>
              <a:srgbClr val="E10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027"/>
            </a:p>
          </p:txBody>
        </p:sp>
        <p:sp>
          <p:nvSpPr>
            <p:cNvPr id="10" name="Gleichschenkliges Dreieck 8">
              <a:extLst>
                <a:ext uri="{FF2B5EF4-FFF2-40B4-BE49-F238E27FC236}">
                  <a16:creationId xmlns:a16="http://schemas.microsoft.com/office/drawing/2014/main" id="{C09F1F49-3DA2-4843-9525-15A1E4A03ADA}"/>
                </a:ext>
              </a:extLst>
            </p:cNvPr>
            <p:cNvSpPr/>
            <p:nvPr/>
          </p:nvSpPr>
          <p:spPr>
            <a:xfrm rot="16200000" flipV="1">
              <a:off x="-25156" y="3451061"/>
              <a:ext cx="1928202" cy="1922433"/>
            </a:xfrm>
            <a:custGeom>
              <a:avLst/>
              <a:gdLst>
                <a:gd name="connsiteX0" fmla="*/ 0 w 6284026"/>
                <a:gd name="connsiteY0" fmla="*/ 2895600 h 2895600"/>
                <a:gd name="connsiteX1" fmla="*/ 3052026 w 6284026"/>
                <a:gd name="connsiteY1" fmla="*/ 0 h 2895600"/>
                <a:gd name="connsiteX2" fmla="*/ 6284026 w 6284026"/>
                <a:gd name="connsiteY2" fmla="*/ 2895600 h 2895600"/>
                <a:gd name="connsiteX3" fmla="*/ 0 w 6284026"/>
                <a:gd name="connsiteY3" fmla="*/ 2895600 h 2895600"/>
                <a:gd name="connsiteX0" fmla="*/ 0 w 3064576"/>
                <a:gd name="connsiteY0" fmla="*/ 2895600 h 2895600"/>
                <a:gd name="connsiteX1" fmla="*/ 3052026 w 3064576"/>
                <a:gd name="connsiteY1" fmla="*/ 0 h 2895600"/>
                <a:gd name="connsiteX2" fmla="*/ 3064576 w 3064576"/>
                <a:gd name="connsiteY2" fmla="*/ 2895600 h 2895600"/>
                <a:gd name="connsiteX3" fmla="*/ 0 w 3064576"/>
                <a:gd name="connsiteY3" fmla="*/ 2895600 h 2895600"/>
                <a:gd name="connsiteX0" fmla="*/ 0 w 3064576"/>
                <a:gd name="connsiteY0" fmla="*/ 2899640 h 2899640"/>
                <a:gd name="connsiteX1" fmla="*/ 3056127 w 3064576"/>
                <a:gd name="connsiteY1" fmla="*/ 0 h 2899640"/>
                <a:gd name="connsiteX2" fmla="*/ 3064576 w 3064576"/>
                <a:gd name="connsiteY2" fmla="*/ 2899640 h 2899640"/>
                <a:gd name="connsiteX3" fmla="*/ 0 w 3064576"/>
                <a:gd name="connsiteY3" fmla="*/ 2899640 h 2899640"/>
                <a:gd name="connsiteX0" fmla="*/ 0 w 3065564"/>
                <a:gd name="connsiteY0" fmla="*/ 2891556 h 2891556"/>
                <a:gd name="connsiteX1" fmla="*/ 3064327 w 3065564"/>
                <a:gd name="connsiteY1" fmla="*/ 1 h 2891556"/>
                <a:gd name="connsiteX2" fmla="*/ 3064576 w 3065564"/>
                <a:gd name="connsiteY2" fmla="*/ 2891556 h 2891556"/>
                <a:gd name="connsiteX3" fmla="*/ 0 w 3065564"/>
                <a:gd name="connsiteY3" fmla="*/ 2891556 h 28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564" h="2891556">
                  <a:moveTo>
                    <a:pt x="0" y="2891556"/>
                  </a:moveTo>
                  <a:lnTo>
                    <a:pt x="3064327" y="1"/>
                  </a:lnTo>
                  <a:cubicBezTo>
                    <a:pt x="3068510" y="965201"/>
                    <a:pt x="3060393" y="1926356"/>
                    <a:pt x="3064576" y="2891556"/>
                  </a:cubicBezTo>
                  <a:lnTo>
                    <a:pt x="0" y="2891556"/>
                  </a:lnTo>
                  <a:close/>
                </a:path>
              </a:pathLst>
            </a:custGeom>
            <a:solidFill>
              <a:srgbClr val="AF02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027"/>
            </a:p>
          </p:txBody>
        </p:sp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950598C6-B4BB-3E44-BE97-D065C25F8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465" y="552181"/>
            <a:ext cx="15275237" cy="569262"/>
          </a:xfrm>
        </p:spPr>
        <p:txBody>
          <a:bodyPr vert="horz"/>
          <a:lstStyle>
            <a:lvl1pPr rtl="0">
              <a:defRPr cap="all" baseline="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65B8C7F-7056-CB4C-B9E5-C817B8B0AA28}"/>
              </a:ext>
            </a:extLst>
          </p:cNvPr>
          <p:cNvSpPr>
            <a:spLocks noGrp="1" noChangeArrowheads="1"/>
          </p:cNvSpPr>
          <p:nvPr>
            <p:ph type="subTitle" idx="13" hasCustomPrompt="1"/>
          </p:nvPr>
        </p:nvSpPr>
        <p:spPr>
          <a:xfrm>
            <a:off x="1501465" y="1227595"/>
            <a:ext cx="15275237" cy="569262"/>
          </a:xfrm>
          <a:prstGeom prst="rect">
            <a:avLst/>
          </a:prstGeo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sz="3998" b="0" i="0" cap="all" baseline="0">
                <a:solidFill>
                  <a:srgbClr val="5F69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D76AB72-BD67-7E43-B75B-3EA51113E1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04800" y="9552140"/>
            <a:ext cx="7096589" cy="2425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>
              <a:lnSpc>
                <a:spcPct val="100000"/>
              </a:lnSpc>
              <a:buClrTx/>
              <a:buSzTx/>
              <a:defRPr sz="1601" b="0" i="0" smtClean="0">
                <a:solidFill>
                  <a:srgbClr val="5F697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6A0D0AD5-225B-ED4E-A6D5-4AFB442C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477089" y="9535955"/>
            <a:ext cx="2113856" cy="2507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 rtl="0">
              <a:defRPr lang="de-DE" sz="1601" b="0" i="0" smtClean="0">
                <a:solidFill>
                  <a:srgbClr val="5F697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3921A94-2C06-EF44-A870-A48BF422A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B5F2F20-52FD-294C-9896-3CB7961BE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30361" y="9535955"/>
            <a:ext cx="2535548" cy="2507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>
              <a:defRPr lang="en-US" sz="1601" b="0" i="0" smtClean="0">
                <a:solidFill>
                  <a:srgbClr val="5F697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F071F45-0E89-4A14-B3E7-032B347E0C05}" type="datetime4">
              <a:rPr lang="en-US" smtClean="0"/>
              <a:t>September 21, 2023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24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8B65-7F40-E8D0-50A0-119AE2E2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36D3B-D4AF-4BAE-80FC-85AA926A485E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FFFED-8928-F198-F384-8809DB7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FD70-2401-A101-7AC6-BAA672EE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3F8B-F423-45D6-94BF-143E7E68D277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497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3F25C-FDC1-4A36-FBE6-150A78DD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C61AF-6898-4413-93D7-7EEEECFE1F05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E4FAC-13B7-707A-D7B3-EF4F0CFC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407C3-EE9E-9A91-485B-0338E296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C46B-AC82-49A4-8E46-AD84F69E902E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268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7CD68C-A34F-2BDB-EF1D-602230ED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4C4E2-11A6-49A5-94A8-4C6DCD56F09C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B330E7-BD90-0C68-8E73-3CE3138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44E113-7CA1-F20B-6E31-585BE609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B7E88-1A9B-437E-B923-E4C4CDF389CC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4560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54321-F59A-08C9-3260-3CC73147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ABC87-3068-4ED3-9983-0105C3A61508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D37E5A-F9AE-B19B-7BC7-A2423D33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CE403E-4E46-EE9D-E44F-DBA4DFD0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81B0-4178-41DA-87FB-26370C9E1E04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80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EE083F-ABF9-835F-634B-6AF7F922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2B5A5-8634-4CF7-BFFC-5A226E98D7FA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2EAD99-3ECC-6D6E-D042-690506B5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3ECB44-BA94-4F00-DF9C-C5464FA7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D561C-B42B-45F2-BE94-F6507CAC8BA6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431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416474-112C-72F9-F13D-8ACB4207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BA9D1-14AF-4A86-8A28-B61D8A7178DB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FBE6CA-66B4-347E-62A0-93FD7AD1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3A016-2100-D300-2964-ABD363E9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77DFC-58F9-44C1-AECA-49A7B87520A8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11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0E1344-7380-8B3A-07E9-C1847A5A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454A1-960A-48CE-B013-2A52F42118E6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A6F1E0-9FFA-434E-51A9-FB336860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6C11EE-566D-F60B-9020-3AEC39E6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B2C64-6B1E-4155-9751-0266DD4D3047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50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B26244-CEB2-1C22-7124-9273DF29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3BA6C-7E0D-4F5E-AACB-42BD75616B16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6C0E9E-E278-5F07-DC5D-1DF31EA1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5621BE-1BBB-275B-38C2-FE438F69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32833-E928-4495-8265-052D5FDF249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311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3F52AE-2185-56CA-6020-503819A9E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0B5C529-14CA-577E-F7F3-233AC30F2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6FC1-1A0D-CAC5-72B0-6600B4F34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D603249-9457-435F-A5E2-E3275E909C65}" type="datetimeFigureOut">
              <a:rPr lang="en-US" altLang="zh-TW"/>
              <a:pPr/>
              <a:t>9/21/2023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E0DE4-2F47-5543-86A4-DA358D32F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99AA-26FF-CFBE-FC8F-E54C11C1A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F851E4-195E-44A3-89EB-895A1D41F2CD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6BF2E2-77E5-C4FE-8383-3C65B76F5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13705" r="90" b="-2443"/>
          <a:stretch/>
        </p:blipFill>
        <p:spPr>
          <a:xfrm>
            <a:off x="-8036" y="4790679"/>
            <a:ext cx="8435529" cy="4832378"/>
          </a:xfrm>
          <a:prstGeom prst="rect">
            <a:avLst/>
          </a:prstGeom>
        </p:spPr>
      </p:pic>
      <p:sp>
        <p:nvSpPr>
          <p:cNvPr id="3074" name="Freeform 3">
            <a:extLst>
              <a:ext uri="{FF2B5EF4-FFF2-40B4-BE49-F238E27FC236}">
                <a16:creationId xmlns:a16="http://schemas.microsoft.com/office/drawing/2014/main" id="{6392DCDB-3886-2360-DD03-5F1C069D3192}"/>
              </a:ext>
            </a:extLst>
          </p:cNvPr>
          <p:cNvSpPr>
            <a:spLocks/>
          </p:cNvSpPr>
          <p:nvPr/>
        </p:nvSpPr>
        <p:spPr bwMode="auto">
          <a:xfrm>
            <a:off x="0" y="-149287"/>
            <a:ext cx="8435529" cy="1224729"/>
          </a:xfrm>
          <a:custGeom>
            <a:avLst/>
            <a:gdLst>
              <a:gd name="T0" fmla="*/ 0 w 7215984"/>
              <a:gd name="T1" fmla="*/ 0 h 1608563"/>
              <a:gd name="T2" fmla="*/ 7215984 w 7215984"/>
              <a:gd name="T3" fmla="*/ 0 h 1608563"/>
              <a:gd name="T4" fmla="*/ 7215984 w 7215984"/>
              <a:gd name="T5" fmla="*/ 1608563 h 1608563"/>
              <a:gd name="T6" fmla="*/ 0 w 7215984"/>
              <a:gd name="T7" fmla="*/ 1608563 h 1608563"/>
              <a:gd name="T8" fmla="*/ 0 w 7215984"/>
              <a:gd name="T9" fmla="*/ 0 h 1608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15984" h="1608563">
                <a:moveTo>
                  <a:pt x="0" y="0"/>
                </a:moveTo>
                <a:lnTo>
                  <a:pt x="7215984" y="0"/>
                </a:lnTo>
                <a:lnTo>
                  <a:pt x="7215984" y="1608563"/>
                </a:lnTo>
                <a:lnTo>
                  <a:pt x="0" y="1608563"/>
                </a:lnTo>
                <a:lnTo>
                  <a:pt x="0" y="0"/>
                </a:lnTo>
                <a:close/>
              </a:path>
            </a:pathLst>
          </a:custGeom>
          <a:solidFill>
            <a:srgbClr val="E11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7" name="圖形 46">
            <a:extLst>
              <a:ext uri="{FF2B5EF4-FFF2-40B4-BE49-F238E27FC236}">
                <a16:creationId xmlns:a16="http://schemas.microsoft.com/office/drawing/2014/main" id="{BF380742-FEC8-78A4-BB07-EE97F6055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88" y="257776"/>
            <a:ext cx="2814638" cy="536575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F53C8B38-503B-4717-9B82-8570D519C7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35528" y="-98995"/>
            <a:ext cx="9888163" cy="4889674"/>
          </a:xfrm>
          <a:prstGeom prst="rect">
            <a:avLst/>
          </a:prstGeom>
        </p:spPr>
      </p:pic>
      <p:pic>
        <p:nvPicPr>
          <p:cNvPr id="4" name="Picture 25">
            <a:extLst>
              <a:ext uri="{FF2B5EF4-FFF2-40B4-BE49-F238E27FC236}">
                <a16:creationId xmlns:a16="http://schemas.microsoft.com/office/drawing/2014/main" id="{2095D48A-801E-BC27-C91E-24277D1D4CF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037046" y="124895"/>
            <a:ext cx="588962" cy="598488"/>
          </a:xfrm>
          <a:prstGeom prst="rect">
            <a:avLst/>
          </a:prstGeom>
        </p:spPr>
      </p:pic>
      <p:sp>
        <p:nvSpPr>
          <p:cNvPr id="5" name="TextBox 38">
            <a:extLst>
              <a:ext uri="{FF2B5EF4-FFF2-40B4-BE49-F238E27FC236}">
                <a16:creationId xmlns:a16="http://schemas.microsoft.com/office/drawing/2014/main" id="{0EFE8EA8-A61B-A962-4DF2-692058E46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429" y="282182"/>
            <a:ext cx="3162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63"/>
              </a:lnSpc>
            </a:pPr>
            <a:r>
              <a:rPr lang="en-US" altLang="zh-TW" sz="2400" dirty="0">
                <a:solidFill>
                  <a:srgbClr val="E1000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Solution</a:t>
            </a:r>
          </a:p>
        </p:txBody>
      </p:sp>
      <p:sp>
        <p:nvSpPr>
          <p:cNvPr id="6" name="TextBox 40">
            <a:extLst>
              <a:ext uri="{FF2B5EF4-FFF2-40B4-BE49-F238E27FC236}">
                <a16:creationId xmlns:a16="http://schemas.microsoft.com/office/drawing/2014/main" id="{EE34CEBD-51AF-BA5B-CF1E-A5F8C8214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552" y="936829"/>
            <a:ext cx="9016856" cy="31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93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ts val="2775"/>
              </a:lnSpc>
            </a:pPr>
            <a:r>
              <a:rPr lang="en-US" altLang="zh-TW" b="1" dirty="0">
                <a:solidFill>
                  <a:srgbClr val="000000"/>
                </a:solidFill>
                <a:latin typeface="Segoe UI"/>
                <a:ea typeface="新細明體"/>
                <a:cs typeface="Segoe UI"/>
              </a:rPr>
              <a:t>Henkel’s LOCTITE® 518</a:t>
            </a:r>
            <a:r>
              <a:rPr lang="en-US" altLang="zh-TW" dirty="0">
                <a:solidFill>
                  <a:srgbClr val="000000"/>
                </a:solidFill>
                <a:latin typeface="Segoe UI"/>
                <a:ea typeface="新細明體"/>
                <a:cs typeface="Segoe UI"/>
              </a:rPr>
              <a:t> was selected as the gasketing solution.</a:t>
            </a:r>
          </a:p>
          <a:p>
            <a:pPr lvl="1" eaLnBrk="1" hangingPunct="1">
              <a:lnSpc>
                <a:spcPts val="2775"/>
              </a:lnSpc>
            </a:pPr>
            <a:endParaRPr lang="en-US" altLang="zh-TW" dirty="0">
              <a:solidFill>
                <a:srgbClr val="000000"/>
              </a:solidFill>
              <a:latin typeface="Segoe UI"/>
              <a:ea typeface="新細明體"/>
              <a:cs typeface="Segoe UI"/>
            </a:endParaRPr>
          </a:p>
          <a:p>
            <a:pPr lvl="1" eaLnBrk="1" hangingPunct="1">
              <a:lnSpc>
                <a:spcPts val="2775"/>
              </a:lnSpc>
            </a:pPr>
            <a:r>
              <a:rPr lang="en-US" altLang="zh-TW">
                <a:solidFill>
                  <a:srgbClr val="000000"/>
                </a:solidFill>
                <a:latin typeface="Segoe UI"/>
                <a:ea typeface="新細明體"/>
                <a:cs typeface="Segoe UI"/>
              </a:rPr>
              <a:t>LOCTITE® 518 applied with a roller brush on pump flanges streamlined gasket </a:t>
            </a:r>
            <a:r>
              <a:rPr lang="en-US" altLang="zh-TW" dirty="0">
                <a:solidFill>
                  <a:srgbClr val="000000"/>
                </a:solidFill>
                <a:latin typeface="Segoe UI"/>
                <a:ea typeface="新細明體"/>
                <a:cs typeface="Segoe UI"/>
              </a:rPr>
              <a:t>inventory and ensured reliable, repeatable sealing across multiple designs.</a:t>
            </a:r>
          </a:p>
          <a:p>
            <a:pPr lvl="1" eaLnBrk="1" hangingPunct="1">
              <a:lnSpc>
                <a:spcPts val="2775"/>
              </a:lnSpc>
            </a:pPr>
            <a:endParaRPr lang="en-US" altLang="zh-TW" dirty="0">
              <a:solidFill>
                <a:srgbClr val="000000"/>
              </a:solidFill>
              <a:latin typeface="Segoe UI"/>
              <a:ea typeface="新細明體"/>
              <a:cs typeface="Segoe UI"/>
            </a:endParaRPr>
          </a:p>
          <a:p>
            <a:pPr lvl="1" eaLnBrk="1" hangingPunct="1">
              <a:lnSpc>
                <a:spcPts val="2775"/>
              </a:lnSpc>
            </a:pPr>
            <a:endParaRPr lang="en-US" altLang="zh-TW" dirty="0">
              <a:solidFill>
                <a:srgbClr val="000000"/>
              </a:solidFill>
              <a:latin typeface="Segoe UI"/>
              <a:ea typeface="新細明體"/>
              <a:cs typeface="Segoe UI"/>
            </a:endParaRPr>
          </a:p>
          <a:p>
            <a:pPr lvl="1" eaLnBrk="1" hangingPunct="1">
              <a:lnSpc>
                <a:spcPts val="2775"/>
              </a:lnSpc>
            </a:pPr>
            <a:endParaRPr lang="en-US" altLang="zh-TW" dirty="0">
              <a:solidFill>
                <a:srgbClr val="000000"/>
              </a:solidFill>
              <a:latin typeface="Segoe UI"/>
              <a:ea typeface="新細明體"/>
              <a:cs typeface="Segoe UI"/>
            </a:endParaRPr>
          </a:p>
          <a:p>
            <a:pPr lvl="1" eaLnBrk="1" hangingPunct="1">
              <a:lnSpc>
                <a:spcPts val="2775"/>
              </a:lnSpc>
            </a:pPr>
            <a:endParaRPr lang="en-US" altLang="zh-TW" dirty="0">
              <a:solidFill>
                <a:srgbClr val="000000"/>
              </a:solidFill>
              <a:latin typeface="Segoe UI"/>
              <a:ea typeface="新細明體"/>
              <a:cs typeface="Segoe UI"/>
            </a:endParaRPr>
          </a:p>
          <a:p>
            <a:pPr lvl="1" eaLnBrk="1" hangingPunct="1">
              <a:lnSpc>
                <a:spcPts val="2775"/>
              </a:lnSpc>
            </a:pPr>
            <a:endParaRPr lang="en-US" altLang="zh-TW" dirty="0">
              <a:solidFill>
                <a:srgbClr val="000000"/>
              </a:solidFill>
              <a:latin typeface="Segoe UI"/>
              <a:ea typeface="新細明體"/>
              <a:cs typeface="Segoe UI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0C883FB4-C818-BBBF-4CCD-A24F4F08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91" y="3340797"/>
            <a:ext cx="7994878" cy="25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93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ts val="2500"/>
              </a:lnSpc>
            </a:pPr>
            <a:r>
              <a:rPr lang="en-US" altLang="zh-TW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Pump manufacturer struggled with cut gaskets, supply chain, and inventory management. Needed a repeatable, leak-proof solution for improved sealing and reduced inventory.</a:t>
            </a:r>
          </a:p>
          <a:p>
            <a:pPr lvl="1" eaLnBrk="1" hangingPunct="1">
              <a:lnSpc>
                <a:spcPts val="2500"/>
              </a:lnSpc>
            </a:pPr>
            <a:endParaRPr lang="en-US" altLang="zh-TW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ts val="2500"/>
              </a:lnSpc>
            </a:pPr>
            <a:endParaRPr lang="en-US" altLang="zh-TW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ts val="2500"/>
              </a:lnSpc>
            </a:pPr>
            <a:endParaRPr lang="en-US" altLang="zh-TW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ts val="2500"/>
              </a:lnSpc>
            </a:pPr>
            <a:endParaRPr lang="en-US" altLang="zh-TW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ts val="2500"/>
              </a:lnSpc>
            </a:pPr>
            <a:endParaRPr lang="en-US" altLang="zh-TW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F7EA1B2-59F6-C0AB-FA02-89D4A0F1FB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81580" y="2705100"/>
            <a:ext cx="528638" cy="528637"/>
          </a:xfrm>
          <a:prstGeom prst="rect">
            <a:avLst/>
          </a:prstGeom>
        </p:spPr>
      </p:pic>
      <p:sp>
        <p:nvSpPr>
          <p:cNvPr id="10" name="TextBox 30">
            <a:extLst>
              <a:ext uri="{FF2B5EF4-FFF2-40B4-BE49-F238E27FC236}">
                <a16:creationId xmlns:a16="http://schemas.microsoft.com/office/drawing/2014/main" id="{424C8CA5-89F9-6BAC-84CA-955607569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595" y="2744788"/>
            <a:ext cx="31623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63"/>
              </a:lnSpc>
            </a:pPr>
            <a:r>
              <a:rPr lang="en-US" altLang="zh-TW" sz="2400" dirty="0">
                <a:solidFill>
                  <a:srgbClr val="E1000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Background</a:t>
            </a: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8B185A2C-B9B1-B468-09E5-208B621C82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070716" y="5070890"/>
            <a:ext cx="598488" cy="570425"/>
          </a:xfrm>
          <a:prstGeom prst="rect">
            <a:avLst/>
          </a:prstGeom>
        </p:spPr>
      </p:pic>
      <p:sp>
        <p:nvSpPr>
          <p:cNvPr id="16" name="TextBox 29">
            <a:extLst>
              <a:ext uri="{FF2B5EF4-FFF2-40B4-BE49-F238E27FC236}">
                <a16:creationId xmlns:a16="http://schemas.microsoft.com/office/drawing/2014/main" id="{8E1BA8CE-1CA2-C5DC-3709-7ED5AFE9E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483" y="5251869"/>
            <a:ext cx="31623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63"/>
              </a:lnSpc>
            </a:pPr>
            <a:r>
              <a:rPr lang="en-US" altLang="zh-TW" sz="2400" dirty="0">
                <a:solidFill>
                  <a:srgbClr val="E1000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Benefits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38C1E1DA-4709-E83E-5B07-BD27CC5F235B}"/>
              </a:ext>
            </a:extLst>
          </p:cNvPr>
          <p:cNvSpPr>
            <a:spLocks/>
          </p:cNvSpPr>
          <p:nvPr/>
        </p:nvSpPr>
        <p:spPr bwMode="auto">
          <a:xfrm>
            <a:off x="0" y="9460208"/>
            <a:ext cx="18288000" cy="890587"/>
          </a:xfrm>
          <a:custGeom>
            <a:avLst/>
            <a:gdLst>
              <a:gd name="T0" fmla="*/ 0 w 7215984"/>
              <a:gd name="T1" fmla="*/ 0 h 1608563"/>
              <a:gd name="T2" fmla="*/ 7215984 w 7215984"/>
              <a:gd name="T3" fmla="*/ 0 h 1608563"/>
              <a:gd name="T4" fmla="*/ 7215984 w 7215984"/>
              <a:gd name="T5" fmla="*/ 1608563 h 1608563"/>
              <a:gd name="T6" fmla="*/ 0 w 7215984"/>
              <a:gd name="T7" fmla="*/ 1608563 h 1608563"/>
              <a:gd name="T8" fmla="*/ 0 w 7215984"/>
              <a:gd name="T9" fmla="*/ 0 h 1608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15984" h="1608563">
                <a:moveTo>
                  <a:pt x="0" y="0"/>
                </a:moveTo>
                <a:lnTo>
                  <a:pt x="7215984" y="0"/>
                </a:lnTo>
                <a:lnTo>
                  <a:pt x="7215984" y="1608563"/>
                </a:lnTo>
                <a:lnTo>
                  <a:pt x="0" y="1608563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3" name="Picture 27">
            <a:extLst>
              <a:ext uri="{FF2B5EF4-FFF2-40B4-BE49-F238E27FC236}">
                <a16:creationId xmlns:a16="http://schemas.microsoft.com/office/drawing/2014/main" id="{C25C5FDA-44D4-C0B8-EE3C-56CC74A4282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1325" y="9432593"/>
            <a:ext cx="1247775" cy="935037"/>
          </a:xfrm>
          <a:prstGeom prst="rect">
            <a:avLst/>
          </a:prstGeom>
        </p:spPr>
      </p:pic>
      <p:sp>
        <p:nvSpPr>
          <p:cNvPr id="24" name="文字方塊 47">
            <a:extLst>
              <a:ext uri="{FF2B5EF4-FFF2-40B4-BE49-F238E27FC236}">
                <a16:creationId xmlns:a16="http://schemas.microsoft.com/office/drawing/2014/main" id="{7E1F69D6-7DA3-379B-8A27-E27B6A7A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8360" y="9715445"/>
            <a:ext cx="3270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TW" dirty="0">
                <a:latin typeface="Segoe UI" panose="020B0502040204020203" pitchFamily="34" charset="0"/>
                <a:cs typeface="Segoe UI" panose="020B0502040204020203" pitchFamily="34" charset="0"/>
              </a:rPr>
              <a:t>Henkel Adhesive Technologies</a:t>
            </a:r>
            <a:endParaRPr lang="zh-TW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B389A78D-B903-89DC-CCF2-E7826BB979E3}"/>
              </a:ext>
            </a:extLst>
          </p:cNvPr>
          <p:cNvSpPr txBox="1"/>
          <p:nvPr/>
        </p:nvSpPr>
        <p:spPr>
          <a:xfrm>
            <a:off x="577850" y="1293813"/>
            <a:ext cx="7517187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cap="all" spc="-112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/>
                <a:ea typeface="Segoe UI Black"/>
              </a:rPr>
              <a:t>Streamlining Pump Sealing </a:t>
            </a:r>
            <a:br>
              <a:rPr lang="en-US" sz="2600" cap="all" spc="-112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600" cap="all" spc="-112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Black"/>
                <a:ea typeface="Segoe UI Black"/>
              </a:rPr>
              <a:t>with LOCTITE® 518 Gasketing Solution</a:t>
            </a:r>
          </a:p>
        </p:txBody>
      </p:sp>
      <p:pic>
        <p:nvPicPr>
          <p:cNvPr id="45" name="Picture 6">
            <a:extLst>
              <a:ext uri="{FF2B5EF4-FFF2-40B4-BE49-F238E27FC236}">
                <a16:creationId xmlns:a16="http://schemas.microsoft.com/office/drawing/2014/main" id="{0DC1C048-C5C4-CF04-F8FF-8FF4F07D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7"/>
          <a:stretch>
            <a:fillRect/>
          </a:stretch>
        </p:blipFill>
        <p:spPr bwMode="auto">
          <a:xfrm>
            <a:off x="11919283" y="6065032"/>
            <a:ext cx="2765425" cy="9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E5C7B931-9675-DF9D-BA9F-8F6BD2AC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7"/>
          <a:stretch>
            <a:fillRect/>
          </a:stretch>
        </p:blipFill>
        <p:spPr bwMode="auto">
          <a:xfrm>
            <a:off x="14932358" y="6065032"/>
            <a:ext cx="3084512" cy="9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8D56B3EF-E179-6204-B124-A06E7CFE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7"/>
          <a:stretch>
            <a:fillRect/>
          </a:stretch>
        </p:blipFill>
        <p:spPr bwMode="auto">
          <a:xfrm>
            <a:off x="8904620" y="6068207"/>
            <a:ext cx="2765425" cy="9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28">
            <a:extLst>
              <a:ext uri="{FF2B5EF4-FFF2-40B4-BE49-F238E27FC236}">
                <a16:creationId xmlns:a16="http://schemas.microsoft.com/office/drawing/2014/main" id="{85568B0C-A38B-BCDB-344D-992A005C5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620" y="6139282"/>
            <a:ext cx="2765425" cy="108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25"/>
              </a:lnSpc>
            </a:pPr>
            <a:r>
              <a:rPr lang="en-US" altLang="zh-TW" sz="2000" cap="al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UNMATCHED Versatility</a:t>
            </a:r>
          </a:p>
          <a:p>
            <a:pPr algn="ctr" eaLnBrk="1" hangingPunct="1">
              <a:lnSpc>
                <a:spcPts val="2925"/>
              </a:lnSpc>
            </a:pPr>
            <a:endParaRPr lang="en-US" altLang="zh-TW" sz="2000" cap="all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696B0D6-FA92-C360-5ED1-545364FD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8645" y="6139282"/>
            <a:ext cx="2765425" cy="108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25"/>
              </a:lnSpc>
            </a:pPr>
            <a:r>
              <a:rPr lang="en-US" altLang="zh-TW" sz="2000" cap="al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LABOR </a:t>
            </a:r>
            <a:br>
              <a:rPr lang="en-US" altLang="zh-TW" sz="2000" cap="al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altLang="zh-TW" sz="2000" cap="al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SAVINGS</a:t>
            </a:r>
          </a:p>
          <a:p>
            <a:pPr algn="ctr" eaLnBrk="1" hangingPunct="1">
              <a:lnSpc>
                <a:spcPts val="2925"/>
              </a:lnSpc>
            </a:pPr>
            <a:endParaRPr lang="en-US" altLang="zh-TW" sz="2000" cap="all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33">
            <a:extLst>
              <a:ext uri="{FF2B5EF4-FFF2-40B4-BE49-F238E27FC236}">
                <a16:creationId xmlns:a16="http://schemas.microsoft.com/office/drawing/2014/main" id="{1C1BE57C-F5D8-D2D1-E2E2-B53745C0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6983" y="6139282"/>
            <a:ext cx="2765425" cy="108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25"/>
              </a:lnSpc>
            </a:pPr>
            <a:r>
              <a:rPr lang="en-US" altLang="zh-TW" sz="2000" cap="al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Reliable</a:t>
            </a:r>
          </a:p>
          <a:p>
            <a:pPr algn="ctr" eaLnBrk="1" hangingPunct="1">
              <a:lnSpc>
                <a:spcPts val="2925"/>
              </a:lnSpc>
            </a:pPr>
            <a:r>
              <a:rPr lang="en-US" altLang="zh-TW" sz="2000" cap="al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Supply chain</a:t>
            </a:r>
          </a:p>
          <a:p>
            <a:pPr algn="ctr" eaLnBrk="1" hangingPunct="1">
              <a:lnSpc>
                <a:spcPts val="2925"/>
              </a:lnSpc>
            </a:pPr>
            <a:endParaRPr lang="en-US" altLang="zh-TW" sz="2000" cap="all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44">
            <a:extLst>
              <a:ext uri="{FF2B5EF4-FFF2-40B4-BE49-F238E27FC236}">
                <a16:creationId xmlns:a16="http://schemas.microsoft.com/office/drawing/2014/main" id="{E99AE8A5-C055-B7F8-629B-7928BCA48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708" y="7102895"/>
            <a:ext cx="2873375" cy="15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25"/>
              </a:lnSpc>
            </a:pPr>
            <a:r>
              <a:rPr lang="en-US" altLang="zh-TW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need for hand-cut gaskets and simplifies repairs.</a:t>
            </a:r>
          </a:p>
          <a:p>
            <a:pPr eaLnBrk="1" hangingPunct="1">
              <a:lnSpc>
                <a:spcPts val="2925"/>
              </a:lnSpc>
            </a:pPr>
            <a:endParaRPr lang="en-US" altLang="zh-TW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45">
            <a:extLst>
              <a:ext uri="{FF2B5EF4-FFF2-40B4-BE49-F238E27FC236}">
                <a16:creationId xmlns:a16="http://schemas.microsoft.com/office/drawing/2014/main" id="{0ECC8BD7-6989-D559-9C44-E27AD503A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9182" y="7102895"/>
            <a:ext cx="3084511" cy="15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25"/>
              </a:lnSpc>
            </a:pPr>
            <a:r>
              <a:rPr lang="en-US" altLang="zh-TW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Consistent product </a:t>
            </a:r>
            <a:r>
              <a:rPr lang="en-US" altLang="zh-TW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availability and quality worldwide.</a:t>
            </a:r>
          </a:p>
          <a:p>
            <a:pPr eaLnBrk="1" hangingPunct="1">
              <a:lnSpc>
                <a:spcPts val="2925"/>
              </a:lnSpc>
            </a:pPr>
            <a:endParaRPr lang="en-US" altLang="zh-TW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92987D33-D111-22B7-0EE4-5AFCA13E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645" y="7104482"/>
            <a:ext cx="2873375" cy="116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25"/>
              </a:lnSpc>
            </a:pPr>
            <a:r>
              <a:rPr lang="en-US" altLang="zh-TW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used on 40 different sizes and designs (160 combinations).</a:t>
            </a:r>
          </a:p>
        </p:txBody>
      </p:sp>
      <p:sp>
        <p:nvSpPr>
          <p:cNvPr id="29" name="AutoShape 6" descr="LOCTITE 5113">
            <a:extLst>
              <a:ext uri="{FF2B5EF4-FFF2-40B4-BE49-F238E27FC236}">
                <a16:creationId xmlns:a16="http://schemas.microsoft.com/office/drawing/2014/main" id="{1467C913-141A-DEA5-E681-04493F28A3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45">
            <a:extLst>
              <a:ext uri="{FF2B5EF4-FFF2-40B4-BE49-F238E27FC236}">
                <a16:creationId xmlns:a16="http://schemas.microsoft.com/office/drawing/2014/main" id="{F36B2E29-47F3-A91F-4C30-7C2BF0D04CFA}"/>
              </a:ext>
            </a:extLst>
          </p:cNvPr>
          <p:cNvSpPr txBox="1"/>
          <p:nvPr/>
        </p:nvSpPr>
        <p:spPr>
          <a:xfrm>
            <a:off x="3784600" y="867117"/>
            <a:ext cx="4524557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050" b="1" dirty="0">
                <a:latin typeface="Segoe UI"/>
                <a:cs typeface="Segoe UI"/>
              </a:rPr>
              <a:t>MANUFACTURING &gt; GASKETING &gt; LOCTITE 518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90F859-067D-F1F2-DDE3-A50023F02E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724" y="2500793"/>
            <a:ext cx="2046589" cy="20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4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自訂</PresentationFormat>
  <Paragraphs>40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Calibri</vt:lpstr>
      <vt:lpstr>Arial</vt:lpstr>
      <vt:lpstr>Segoe UI</vt:lpstr>
      <vt:lpstr>Segoe UI Black</vt:lpstr>
      <vt:lpstr>Söhne</vt:lpstr>
      <vt:lpstr>Segoe UI Light</vt:lpstr>
      <vt:lpstr>Office Theme</vt:lpstr>
      <vt:lpstr>think-cell Slide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&amp; Black Modern Company Profile Presentation</dc:title>
  <dc:creator>Leslie Chou</dc:creator>
  <cp:lastModifiedBy>Leslie Chou</cp:lastModifiedBy>
  <cp:revision>125</cp:revision>
  <dcterms:created xsi:type="dcterms:W3CDTF">2006-08-16T00:00:00Z</dcterms:created>
  <dcterms:modified xsi:type="dcterms:W3CDTF">2023-09-21T14:01:24Z</dcterms:modified>
</cp:coreProperties>
</file>